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78"/>
  </p:notesMasterIdLst>
  <p:sldIdLst>
    <p:sldId id="463" r:id="rId2"/>
    <p:sldId id="737" r:id="rId3"/>
    <p:sldId id="747" r:id="rId4"/>
    <p:sldId id="942" r:id="rId5"/>
    <p:sldId id="896" r:id="rId6"/>
    <p:sldId id="897" r:id="rId7"/>
    <p:sldId id="898" r:id="rId8"/>
    <p:sldId id="748" r:id="rId9"/>
    <p:sldId id="895" r:id="rId10"/>
    <p:sldId id="907" r:id="rId11"/>
    <p:sldId id="908" r:id="rId12"/>
    <p:sldId id="909" r:id="rId13"/>
    <p:sldId id="749" r:id="rId14"/>
    <p:sldId id="750" r:id="rId15"/>
    <p:sldId id="760" r:id="rId16"/>
    <p:sldId id="761" r:id="rId17"/>
    <p:sldId id="762" r:id="rId18"/>
    <p:sldId id="855" r:id="rId19"/>
    <p:sldId id="856" r:id="rId20"/>
    <p:sldId id="857" r:id="rId21"/>
    <p:sldId id="858" r:id="rId22"/>
    <p:sldId id="859" r:id="rId23"/>
    <p:sldId id="860" r:id="rId24"/>
    <p:sldId id="861" r:id="rId25"/>
    <p:sldId id="862" r:id="rId26"/>
    <p:sldId id="863" r:id="rId27"/>
    <p:sldId id="864" r:id="rId28"/>
    <p:sldId id="920" r:id="rId29"/>
    <p:sldId id="919" r:id="rId30"/>
    <p:sldId id="922" r:id="rId31"/>
    <p:sldId id="923" r:id="rId32"/>
    <p:sldId id="921" r:id="rId33"/>
    <p:sldId id="930" r:id="rId34"/>
    <p:sldId id="939" r:id="rId35"/>
    <p:sldId id="940" r:id="rId36"/>
    <p:sldId id="929" r:id="rId37"/>
    <p:sldId id="931" r:id="rId38"/>
    <p:sldId id="932" r:id="rId39"/>
    <p:sldId id="933" r:id="rId40"/>
    <p:sldId id="934" r:id="rId41"/>
    <p:sldId id="935" r:id="rId42"/>
    <p:sldId id="936" r:id="rId43"/>
    <p:sldId id="937" r:id="rId44"/>
    <p:sldId id="938" r:id="rId45"/>
    <p:sldId id="899" r:id="rId46"/>
    <p:sldId id="900" r:id="rId47"/>
    <p:sldId id="901" r:id="rId48"/>
    <p:sldId id="902" r:id="rId49"/>
    <p:sldId id="906" r:id="rId50"/>
    <p:sldId id="903" r:id="rId51"/>
    <p:sldId id="904" r:id="rId52"/>
    <p:sldId id="865" r:id="rId53"/>
    <p:sldId id="763" r:id="rId54"/>
    <p:sldId id="764" r:id="rId55"/>
    <p:sldId id="765" r:id="rId56"/>
    <p:sldId id="766" r:id="rId57"/>
    <p:sldId id="767" r:id="rId58"/>
    <p:sldId id="768" r:id="rId59"/>
    <p:sldId id="769" r:id="rId60"/>
    <p:sldId id="770" r:id="rId61"/>
    <p:sldId id="771" r:id="rId62"/>
    <p:sldId id="772" r:id="rId63"/>
    <p:sldId id="773" r:id="rId64"/>
    <p:sldId id="774" r:id="rId65"/>
    <p:sldId id="775" r:id="rId66"/>
    <p:sldId id="776" r:id="rId67"/>
    <p:sldId id="910" r:id="rId68"/>
    <p:sldId id="911" r:id="rId69"/>
    <p:sldId id="912" r:id="rId70"/>
    <p:sldId id="913" r:id="rId71"/>
    <p:sldId id="914" r:id="rId72"/>
    <p:sldId id="915" r:id="rId73"/>
    <p:sldId id="916" r:id="rId74"/>
    <p:sldId id="917" r:id="rId75"/>
    <p:sldId id="918" r:id="rId76"/>
    <p:sldId id="736" r:id="rId7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54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기반 빅데이터 </a:t>
            </a:r>
            <a:r>
              <a:rPr lang="ko-KR" altLang="en-US" sz="4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분석</a:t>
            </a:r>
            <a:r>
              <a:rPr lang="en-US" altLang="ko-KR" sz="4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/>
            </a:r>
            <a:br>
              <a:rPr lang="en-US" altLang="ko-KR" sz="4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  <a:endParaRPr lang="ko-KR" altLang="en-US" sz="4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 smtClean="0"/>
          </a:p>
          <a:p>
            <a:r>
              <a:rPr lang="en-US" altLang="ko-KR" sz="2800" b="1" dirty="0" smtClean="0">
                <a:solidFill>
                  <a:srgbClr val="002060"/>
                </a:solidFill>
              </a:rPr>
              <a:t>2021. </a:t>
            </a:r>
            <a:r>
              <a:rPr lang="en-US" altLang="ko-KR" sz="2800" b="1" dirty="0">
                <a:solidFill>
                  <a:srgbClr val="002060"/>
                </a:solidFill>
              </a:rPr>
              <a:t>3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. 29 ~ 4.2 (5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)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endParaRPr lang="en-US" altLang="ko-KR" sz="2800" dirty="0"/>
          </a:p>
          <a:p>
            <a:r>
              <a:rPr lang="ko-KR" altLang="en-US" sz="2800" b="1" dirty="0" smtClean="0">
                <a:latin typeface="+mn-ea"/>
              </a:rPr>
              <a:t>정 </a:t>
            </a:r>
            <a:r>
              <a:rPr lang="ko-KR" altLang="en-US" sz="2800" b="1" dirty="0">
                <a:latin typeface="+mn-ea"/>
              </a:rPr>
              <a:t>준 수 </a:t>
            </a:r>
            <a:r>
              <a:rPr lang="en-US" altLang="ko-KR" b="1" dirty="0" err="1" smtClean="0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타입 분류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</a:t>
            </a:r>
            <a:r>
              <a:rPr lang="ko-KR" altLang="en-US" sz="2000" b="1" dirty="0" smtClean="0"/>
              <a:t>중요성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처리방법</a:t>
            </a:r>
            <a:endParaRPr lang="en-US" altLang="ko-KR" sz="2000" b="1" dirty="0" smtClean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</a:t>
            </a:r>
            <a:r>
              <a:rPr lang="en-US" altLang="ko-KR" sz="2000" b="1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 smtClean="0"/>
              <a:t>데이터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 smtClean="0"/>
              <a:t>5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</a:t>
            </a:r>
            <a:r>
              <a:rPr lang="ko-KR" altLang="en-US" sz="2000" b="1" dirty="0" smtClean="0"/>
              <a:t>변환 </a:t>
            </a:r>
            <a:r>
              <a:rPr lang="en-US" altLang="ko-KR" sz="2000" b="1" dirty="0" smtClean="0"/>
              <a:t>(One </a:t>
            </a:r>
            <a:r>
              <a:rPr lang="en-US" altLang="ko-KR" sz="2000" b="1" dirty="0"/>
              <a:t>Hot </a:t>
            </a:r>
            <a:r>
              <a:rPr lang="en-US" altLang="ko-KR" sz="2000" b="1" dirty="0" smtClean="0"/>
              <a:t>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</a:t>
            </a:r>
            <a:r>
              <a:rPr lang="ko-KR" altLang="en-US" sz="2000" b="1" dirty="0" smtClean="0"/>
              <a:t>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 smtClean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 smtClean="0">
                <a:latin typeface="+mn-ea"/>
              </a:rPr>
              <a:t>데이터 준비 과정은 </a:t>
            </a:r>
            <a:r>
              <a:rPr lang="ko-KR" altLang="en-US" dirty="0">
                <a:latin typeface="+mn-ea"/>
              </a:rPr>
              <a:t>원시 데이터를 </a:t>
            </a:r>
            <a:r>
              <a:rPr lang="ko-KR" altLang="en-US" dirty="0" smtClean="0">
                <a:latin typeface="+mn-ea"/>
              </a:rPr>
              <a:t>모델링에 </a:t>
            </a:r>
            <a:r>
              <a:rPr lang="ko-KR" altLang="en-US" dirty="0">
                <a:latin typeface="+mn-ea"/>
              </a:rPr>
              <a:t>적합한 형식으로 변환하는 </a:t>
            </a:r>
            <a:r>
              <a:rPr lang="ko-KR" altLang="en-US" dirty="0" smtClean="0">
                <a:latin typeface="+mn-ea"/>
              </a:rPr>
              <a:t>작업이 중심 내용이며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데이터를 </a:t>
            </a:r>
            <a:r>
              <a:rPr lang="ko-KR" altLang="en-US" dirty="0">
                <a:latin typeface="+mn-ea"/>
              </a:rPr>
              <a:t>준비하는 것은 예측 </a:t>
            </a:r>
            <a:r>
              <a:rPr lang="ko-KR" altLang="en-US" dirty="0" smtClean="0">
                <a:latin typeface="+mn-ea"/>
              </a:rPr>
              <a:t>모델 생성 </a:t>
            </a:r>
            <a:r>
              <a:rPr lang="ko-KR" altLang="en-US" dirty="0">
                <a:latin typeface="+mn-ea"/>
              </a:rPr>
              <a:t>프로젝트에서 가장 중요한 부분이며 가장 </a:t>
            </a:r>
            <a:r>
              <a:rPr lang="ko-KR" altLang="en-US" dirty="0" smtClean="0">
                <a:latin typeface="+mn-ea"/>
              </a:rPr>
              <a:t> 많은 시간이 소요된다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모든 데이터 준비 과정은 </a:t>
            </a:r>
            <a:r>
              <a:rPr lang="ko-KR" altLang="en-US" dirty="0">
                <a:latin typeface="+mn-ea"/>
              </a:rPr>
              <a:t>기계 학습 알고리즘에 </a:t>
            </a:r>
            <a:r>
              <a:rPr lang="ko-KR" altLang="en-US" dirty="0" smtClean="0">
                <a:latin typeface="+mn-ea"/>
              </a:rPr>
              <a:t>맞추어져 진행 되며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실제 데이터와 </a:t>
            </a:r>
            <a:r>
              <a:rPr lang="ko-KR" altLang="en-US" dirty="0">
                <a:latin typeface="+mn-ea"/>
              </a:rPr>
              <a:t>매개 </a:t>
            </a:r>
            <a:r>
              <a:rPr lang="ko-KR" altLang="en-US" dirty="0" smtClean="0">
                <a:latin typeface="+mn-ea"/>
              </a:rPr>
              <a:t>변수 등을 활용한다</a:t>
            </a:r>
            <a:r>
              <a:rPr lang="en-US" altLang="ko-KR" dirty="0" smtClean="0">
                <a:latin typeface="+mn-ea"/>
              </a:rPr>
              <a:t>.</a:t>
            </a:r>
            <a:r>
              <a:rPr lang="ko-KR" altLang="en-US" dirty="0" smtClean="0">
                <a:latin typeface="+mn-ea"/>
              </a:rPr>
              <a:t> 실질적인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smtClean="0">
                <a:latin typeface="+mn-ea"/>
              </a:rPr>
              <a:t>준비 과정에는 </a:t>
            </a:r>
            <a:r>
              <a:rPr lang="ko-KR" altLang="en-US" dirty="0">
                <a:latin typeface="+mn-ea"/>
              </a:rPr>
              <a:t>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특징 추출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</a:t>
            </a:r>
            <a:r>
              <a:rPr lang="ko-KR" altLang="en-US" dirty="0" smtClean="0">
                <a:latin typeface="+mn-ea"/>
              </a:rPr>
              <a:t>필요하다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</a:t>
            </a:r>
            <a:r>
              <a:rPr lang="ko-KR" altLang="en-US" dirty="0" smtClean="0">
                <a:latin typeface="+mn-ea"/>
              </a:rPr>
              <a:t>데이터로부터 </a:t>
            </a:r>
            <a:r>
              <a:rPr lang="ko-KR" altLang="en-US" dirty="0">
                <a:latin typeface="+mn-ea"/>
              </a:rPr>
              <a:t>학습이 </a:t>
            </a:r>
            <a:r>
              <a:rPr lang="ko-KR" altLang="en-US" dirty="0" smtClean="0">
                <a:latin typeface="+mn-ea"/>
              </a:rPr>
              <a:t>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데이터는 해결하려는 </a:t>
            </a:r>
            <a:r>
              <a:rPr lang="ko-KR" altLang="en-US" dirty="0">
                <a:latin typeface="+mn-ea"/>
              </a:rPr>
              <a:t>문제를 특징 짓는 </a:t>
            </a:r>
            <a:r>
              <a:rPr lang="ko-KR" altLang="en-US" dirty="0" smtClean="0">
                <a:latin typeface="+mn-ea"/>
              </a:rPr>
              <a:t>도메인으로 부터 경험 할 수 있는 사례를 제공하지만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분류 </a:t>
            </a:r>
            <a:r>
              <a:rPr lang="ko-KR" altLang="en-US" dirty="0">
                <a:latin typeface="+mn-ea"/>
              </a:rPr>
              <a:t>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</a:t>
            </a:r>
            <a:r>
              <a:rPr lang="ko-KR" altLang="en-US" dirty="0" smtClean="0">
                <a:latin typeface="+mn-ea"/>
              </a:rPr>
              <a:t>사실인 </a:t>
            </a:r>
            <a:r>
              <a:rPr lang="ko-KR" altLang="en-US" dirty="0">
                <a:latin typeface="+mn-ea"/>
              </a:rPr>
              <a:t>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처리 되어야 합니다</a:t>
            </a:r>
            <a:r>
              <a:rPr lang="en-US" altLang="ko-KR" dirty="0" smtClean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기계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학습 프로젝트의 데이터 준비 단계에서 사용하거나 탐색 할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수 있는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en-US" altLang="ko-KR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데이터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특징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데이터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특징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차원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</a:t>
            </a: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생성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 smtClean="0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 smtClean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</a:t>
            </a:r>
            <a:r>
              <a:rPr lang="ko-KR" altLang="en-US" dirty="0" smtClean="0">
                <a:latin typeface="+mn-ea"/>
              </a:rPr>
              <a:t>값이 있을 </a:t>
            </a:r>
            <a:r>
              <a:rPr lang="ko-KR" altLang="en-US" dirty="0">
                <a:latin typeface="+mn-ea"/>
              </a:rPr>
              <a:t>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 smtClean="0">
                <a:latin typeface="+mn-ea"/>
              </a:rPr>
              <a:t>측값이</a:t>
            </a:r>
            <a:r>
              <a:rPr lang="ko-KR" altLang="en-US" dirty="0" smtClean="0">
                <a:latin typeface="+mn-ea"/>
              </a:rPr>
              <a:t> 있는 </a:t>
            </a:r>
            <a:r>
              <a:rPr lang="ko-KR" altLang="en-US" dirty="0">
                <a:latin typeface="+mn-ea"/>
              </a:rPr>
              <a:t>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 smtClean="0">
                <a:latin typeface="+mn-ea"/>
              </a:rPr>
              <a:t>대치라고</a:t>
            </a:r>
            <a:r>
              <a:rPr lang="ko-KR" altLang="en-US" dirty="0" smtClean="0">
                <a:latin typeface="+mn-ea"/>
              </a:rPr>
              <a:t> 하며 </a:t>
            </a:r>
            <a:r>
              <a:rPr lang="ko-KR" altLang="en-US" dirty="0">
                <a:latin typeface="+mn-ea"/>
              </a:rPr>
              <a:t>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결측치</a:t>
            </a:r>
            <a:r>
              <a:rPr lang="ko-KR" altLang="en-US" dirty="0" smtClean="0"/>
              <a:t> 처리 예제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단순 평균값 입력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+mn-ea"/>
              </a:rPr>
              <a:t>https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 smtClean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 smtClean="0">
                <a:latin typeface="+mn-ea"/>
              </a:rPr>
              <a:t>.</a:t>
            </a:r>
            <a:br>
              <a:rPr lang="en-US" altLang="ko-KR" dirty="0" smtClean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+mn-ea"/>
              </a:rPr>
              <a:t>https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042" y="1467594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2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  <a:endParaRPr lang="en-US" altLang="ko-KR" b="1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3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</a:t>
            </a: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4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5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혼돈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메트릭스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AUC, RMSE, </a:t>
            </a: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</a:t>
            </a:r>
            <a:r>
              <a:rPr lang="ko-KR" altLang="en-US" b="1" dirty="0" smtClean="0">
                <a:latin typeface="+mn-ea"/>
                <a:cs typeface="Arial" panose="020B0604020202020204" pitchFamily="34" charset="0"/>
              </a:rPr>
              <a:t>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</a:t>
            </a:r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+mn-ea"/>
              </a:rPr>
              <a:t>https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5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</a:t>
            </a:r>
            <a:r>
              <a:rPr lang="ko-KR" altLang="en-US" dirty="0" smtClean="0">
                <a:latin typeface="+mn-ea"/>
              </a:rPr>
              <a:t>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</a:t>
            </a:r>
            <a:r>
              <a:rPr lang="ko-KR" altLang="en-US" dirty="0" smtClean="0">
                <a:latin typeface="+mn-ea"/>
              </a:rPr>
              <a:t>범주형 </a:t>
            </a:r>
            <a:r>
              <a:rPr lang="ko-KR" altLang="en-US" dirty="0">
                <a:latin typeface="+mn-ea"/>
              </a:rPr>
              <a:t>데이터가 </a:t>
            </a:r>
            <a:r>
              <a:rPr lang="ko-KR" altLang="en-US" dirty="0" smtClean="0">
                <a:latin typeface="+mn-ea"/>
              </a:rPr>
              <a:t>포함된 </a:t>
            </a:r>
            <a:r>
              <a:rPr lang="ko-KR" altLang="en-US" dirty="0">
                <a:latin typeface="+mn-ea"/>
              </a:rPr>
              <a:t>경우 모델을 적합하고 평가하기 </a:t>
            </a:r>
            <a:r>
              <a:rPr lang="ko-KR" altLang="en-US" dirty="0" smtClean="0">
                <a:latin typeface="+mn-ea"/>
              </a:rPr>
              <a:t>전 에 이를 </a:t>
            </a:r>
            <a:r>
              <a:rPr lang="ko-KR" altLang="en-US" dirty="0">
                <a:latin typeface="+mn-ea"/>
              </a:rPr>
              <a:t>숫자로 </a:t>
            </a:r>
            <a:r>
              <a:rPr lang="ko-KR" altLang="en-US" dirty="0" err="1" smtClean="0">
                <a:latin typeface="+mn-ea"/>
              </a:rPr>
              <a:t>인코딩</a:t>
            </a:r>
            <a:r>
              <a:rPr lang="ko-KR" altLang="en-US" dirty="0" smtClean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Encoding </a:t>
            </a:r>
            <a:r>
              <a:rPr lang="ko-KR" altLang="en-US" dirty="0" smtClean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</a:t>
            </a:r>
            <a:r>
              <a:rPr lang="ko-KR" altLang="en-US" dirty="0" smtClean="0"/>
              <a:t>세트를 로드하고 </a:t>
            </a:r>
            <a:r>
              <a:rPr lang="ko-KR" altLang="en-US" dirty="0"/>
              <a:t>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+mn-ea"/>
              </a:rPr>
              <a:t>https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</a:t>
            </a:r>
            <a:r>
              <a:rPr lang="ko-KR" altLang="en-US" sz="2000" b="1" dirty="0" smtClean="0">
                <a:solidFill>
                  <a:srgbClr val="002060"/>
                </a:solidFill>
                <a:latin typeface="+mn-ea"/>
              </a:rPr>
              <a:t>변수의 범주형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변수로 변환</a:t>
            </a:r>
            <a:endParaRPr lang="en-US" altLang="ko-KR" sz="20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</a:t>
            </a:r>
            <a:r>
              <a:rPr lang="ko-KR" altLang="en-US" dirty="0" smtClean="0">
                <a:latin typeface="+mn-ea"/>
              </a:rPr>
              <a:t>범주형 </a:t>
            </a:r>
            <a:r>
              <a:rPr lang="ko-KR" altLang="en-US" dirty="0">
                <a:latin typeface="+mn-ea"/>
              </a:rPr>
              <a:t>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다중 입력 데이터 </a:t>
            </a:r>
            <a:r>
              <a:rPr lang="ko-KR" altLang="en-US" dirty="0">
                <a:latin typeface="+mn-ea"/>
              </a:rPr>
              <a:t>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 smtClean="0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 smtClean="0">
                <a:latin typeface="+mn-ea"/>
              </a:rPr>
              <a:t>관계가 있는 </a:t>
            </a:r>
            <a:r>
              <a:rPr lang="ko-KR" altLang="en-US" dirty="0">
                <a:latin typeface="+mn-ea"/>
              </a:rPr>
              <a:t>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</a:t>
            </a:r>
            <a:r>
              <a:rPr lang="ko-KR" altLang="en-US" dirty="0" smtClean="0">
                <a:latin typeface="+mn-ea"/>
              </a:rPr>
              <a:t>변환이라고 하며 </a:t>
            </a:r>
            <a:r>
              <a:rPr lang="ko-KR" altLang="en-US" dirty="0">
                <a:latin typeface="+mn-ea"/>
              </a:rPr>
              <a:t>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/>
              <a:t>숫자 </a:t>
            </a:r>
            <a:r>
              <a:rPr lang="ko-KR" altLang="en-US" dirty="0" smtClean="0"/>
              <a:t>변수의 </a:t>
            </a:r>
            <a:r>
              <a:rPr lang="ko-KR" altLang="en-US" dirty="0"/>
              <a:t>범주형 </a:t>
            </a:r>
            <a:r>
              <a:rPr lang="ko-KR" altLang="en-US" dirty="0" smtClean="0"/>
              <a:t>변수 변환 예제 </a:t>
            </a:r>
            <a:r>
              <a:rPr lang="en-US" altLang="ko-KR" dirty="0"/>
              <a:t>– </a:t>
            </a:r>
            <a:r>
              <a:rPr lang="en-US" altLang="ko-KR" dirty="0" err="1" smtClean="0"/>
              <a:t>KBinsDiscretizer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 smtClean="0"/>
              <a:t>Bin(</a:t>
            </a:r>
            <a:r>
              <a:rPr lang="ko-KR" altLang="en-US" dirty="0" smtClean="0"/>
              <a:t>바구니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인코딩합니다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2060"/>
                </a:solidFill>
                <a:latin typeface="+mn-ea"/>
              </a:rPr>
              <a:t>7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</a:t>
            </a:r>
            <a:r>
              <a:rPr lang="ko-KR" altLang="en-US" dirty="0" smtClean="0">
                <a:latin typeface="+mn-ea"/>
              </a:rPr>
              <a:t>변수를 </a:t>
            </a:r>
            <a:r>
              <a:rPr lang="ko-KR" altLang="en-US" dirty="0">
                <a:latin typeface="+mn-ea"/>
              </a:rPr>
              <a:t>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</a:t>
            </a:r>
            <a:r>
              <a:rPr lang="ko-KR" altLang="en-US" dirty="0" smtClean="0">
                <a:latin typeface="+mn-ea"/>
              </a:rPr>
              <a:t>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 smtClean="0">
                <a:latin typeface="+mn-ea"/>
              </a:rPr>
              <a:t>Features </a:t>
            </a:r>
            <a:r>
              <a:rPr lang="ko-KR" altLang="en-US" dirty="0" smtClean="0">
                <a:latin typeface="+mn-ea"/>
              </a:rPr>
              <a:t>수를 </a:t>
            </a:r>
            <a:r>
              <a:rPr lang="ko-KR" altLang="en-US" dirty="0">
                <a:latin typeface="+mn-ea"/>
              </a:rPr>
              <a:t>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</a:t>
            </a:r>
            <a:r>
              <a:rPr lang="ko-KR" altLang="en-US" dirty="0" smtClean="0">
                <a:latin typeface="+mn-ea"/>
              </a:rPr>
              <a:t>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</a:t>
            </a:r>
            <a:r>
              <a:rPr lang="ko-KR" altLang="en-US" dirty="0" smtClean="0">
                <a:latin typeface="+mn-ea"/>
              </a:rPr>
              <a:t>감소를 위한 </a:t>
            </a:r>
            <a:r>
              <a:rPr lang="ko-KR" altLang="en-US" dirty="0">
                <a:latin typeface="+mn-ea"/>
              </a:rPr>
              <a:t>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/>
              <a:t>PCA</a:t>
            </a:r>
            <a:r>
              <a:rPr lang="ko-KR" altLang="en-US" dirty="0"/>
              <a:t>를 통한 차원 축소</a:t>
            </a:r>
            <a:r>
              <a:rPr lang="ko-KR" altLang="en-US" dirty="0" smtClean="0"/>
              <a:t> 예제 </a:t>
            </a:r>
            <a:r>
              <a:rPr lang="en-US" altLang="ko-KR" dirty="0"/>
              <a:t>– </a:t>
            </a:r>
            <a:r>
              <a:rPr lang="en-US" altLang="ko-KR" dirty="0" smtClean="0"/>
              <a:t>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</a:t>
            </a:r>
            <a:r>
              <a:rPr lang="ko-KR" altLang="en-US" dirty="0" smtClean="0"/>
              <a:t>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</a:t>
            </a:r>
            <a:r>
              <a:rPr lang="ko-KR" altLang="en-US" dirty="0" smtClean="0"/>
              <a:t>변수가 있는 </a:t>
            </a:r>
            <a:r>
              <a:rPr lang="ko-KR" altLang="en-US" dirty="0"/>
              <a:t>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 smtClean="0">
                <a:solidFill>
                  <a:srgbClr val="0070C0"/>
                </a:solidFill>
                <a:latin typeface="+mn-ea"/>
              </a:rPr>
              <a:t>https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002060"/>
                </a:solidFill>
              </a:rPr>
              <a:t>이론가가 </a:t>
            </a:r>
            <a:r>
              <a:rPr lang="ko-KR" altLang="en-US" sz="2800" b="1" dirty="0">
                <a:solidFill>
                  <a:srgbClr val="002060"/>
                </a:solidFill>
              </a:rPr>
              <a:t>아닌 </a:t>
            </a:r>
            <a:r>
              <a:rPr lang="ko-KR" altLang="en-US" sz="2800" b="1" dirty="0" smtClean="0">
                <a:solidFill>
                  <a:srgbClr val="002060"/>
                </a:solidFill>
              </a:rPr>
              <a:t>실무자가 되는 </a:t>
            </a:r>
            <a:r>
              <a:rPr lang="ko-KR" altLang="en-US" sz="2800" b="1" dirty="0">
                <a:solidFill>
                  <a:srgbClr val="002060"/>
                </a:solidFill>
              </a:rPr>
              <a:t>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</a:t>
            </a:r>
            <a:r>
              <a:rPr lang="en-US" altLang="ko-KR" dirty="0" smtClean="0"/>
              <a:t>Tree – </a:t>
            </a:r>
            <a:r>
              <a:rPr lang="ko-KR" altLang="en-US" dirty="0" err="1" smtClean="0"/>
              <a:t>예측분석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r>
              <a:rPr lang="en-US" altLang="ko-KR" sz="2800" b="1" dirty="0">
                <a:latin typeface="+mn-ea"/>
              </a:rPr>
              <a:t/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r>
              <a:rPr lang="en-US" altLang="ko-KR" sz="2800" b="1" dirty="0">
                <a:latin typeface="+mn-ea"/>
              </a:rPr>
              <a:t/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 smtClean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</a:t>
            </a:r>
            <a:r>
              <a:rPr lang="ko-KR" altLang="en-US" sz="2800" b="1" dirty="0" smtClean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https://github.com/JSJeong-me/KOSA-ML-BigData-Analysis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/>
            </a:r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 smtClean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42" y="1268700"/>
            <a:ext cx="5040700" cy="45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r>
              <a:rPr lang="en-US" altLang="ko-KR" sz="6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/>
            </a:r>
            <a:br>
              <a:rPr lang="en-US" altLang="ko-KR" sz="6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r>
              <a:rPr lang="en-US" altLang="ko-KR" sz="6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/>
            </a:r>
            <a:br>
              <a:rPr lang="en-US" altLang="ko-KR" sz="66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08" y="1854397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 smtClean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 smtClean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 smtClean="0">
                <a:solidFill>
                  <a:srgbClr val="000000"/>
                </a:solidFill>
                <a:latin typeface="휴먼명조"/>
              </a:rPr>
              <a:t>시각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</a:t>
            </a:r>
            <a:r>
              <a:rPr lang="en-US" altLang="ko-K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  <a:cs typeface="Arial" panose="020B0604020202020204" pitchFamily="34" charset="0"/>
              </a:rPr>
              <a:t>일반적인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접근 방식을 설명한 가장 널리 사용되는 공개 표준 분석 모델입니다</a:t>
            </a:r>
            <a:r>
              <a:rPr lang="en-US" altLang="ko-KR" dirty="0" smtClean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859383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6407</TotalTime>
  <Words>1886</Words>
  <Application>Microsoft Office PowerPoint</Application>
  <PresentationFormat>와이드스크린</PresentationFormat>
  <Paragraphs>424</Paragraphs>
  <Slides>76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7" baseType="lpstr">
      <vt:lpstr>ＭＳ Ｐゴシック</vt:lpstr>
      <vt:lpstr>맑은 고딕</vt:lpstr>
      <vt:lpstr>함초롬바탕</vt:lpstr>
      <vt:lpstr>휴먼명조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머신러닝 vs 딥러닝</vt:lpstr>
      <vt:lpstr>딥러닝 레이어</vt:lpstr>
      <vt:lpstr>Machine Learning vs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user</cp:lastModifiedBy>
  <cp:revision>759</cp:revision>
  <cp:lastPrinted>2017-11-17T18:47:44Z</cp:lastPrinted>
  <dcterms:created xsi:type="dcterms:W3CDTF">2017-02-28T23:32:22Z</dcterms:created>
  <dcterms:modified xsi:type="dcterms:W3CDTF">2021-06-09T23:37:20Z</dcterms:modified>
</cp:coreProperties>
</file>